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18" r:id="rId2"/>
  </p:sldMasterIdLst>
  <p:notesMasterIdLst>
    <p:notesMasterId r:id="rId23"/>
  </p:notesMasterIdLst>
  <p:handoutMasterIdLst>
    <p:handoutMasterId r:id="rId24"/>
  </p:handoutMasterIdLst>
  <p:sldIdLst>
    <p:sldId id="325" r:id="rId3"/>
    <p:sldId id="326" r:id="rId4"/>
    <p:sldId id="403" r:id="rId5"/>
    <p:sldId id="406" r:id="rId6"/>
    <p:sldId id="407" r:id="rId7"/>
    <p:sldId id="436" r:id="rId8"/>
    <p:sldId id="412" r:id="rId9"/>
    <p:sldId id="437" r:id="rId10"/>
    <p:sldId id="452" r:id="rId11"/>
    <p:sldId id="411" r:id="rId12"/>
    <p:sldId id="409" r:id="rId13"/>
    <p:sldId id="417" r:id="rId14"/>
    <p:sldId id="413" r:id="rId15"/>
    <p:sldId id="414" r:id="rId16"/>
    <p:sldId id="439" r:id="rId17"/>
    <p:sldId id="440" r:id="rId18"/>
    <p:sldId id="441" r:id="rId19"/>
    <p:sldId id="442" r:id="rId20"/>
    <p:sldId id="450" r:id="rId21"/>
    <p:sldId id="451" r:id="rId22"/>
  </p:sldIdLst>
  <p:sldSz cx="9144000" cy="6858000" type="screen4x3"/>
  <p:notesSz cx="6858000" cy="9144000"/>
  <p:embeddedFontLst>
    <p:embeddedFont>
      <p:font typeface="MV Boli" panose="02000500030200090000" pitchFamily="2" charset="0"/>
      <p:regular r:id="rId25"/>
    </p:embeddedFont>
    <p:embeddedFont>
      <p:font typeface="B Lotus" panose="00000400000000000000" pitchFamily="2" charset="-78"/>
      <p:regular r:id="rId26"/>
      <p:bold r:id="rId27"/>
    </p:embeddedFont>
    <p:embeddedFont>
      <p:font typeface="B Titr" panose="00000700000000000000" pitchFamily="2" charset="-78"/>
      <p:bold r:id="rId28"/>
    </p:embeddedFont>
    <p:embeddedFont>
      <p:font typeface="Cambria Math" panose="02040503050406030204" pitchFamily="18" charset="0"/>
      <p:regular r:id="rId29"/>
    </p:embeddedFont>
    <p:embeddedFont>
      <p:font typeface="B Nazanin" panose="00000400000000000000" pitchFamily="2" charset="-78"/>
      <p:regular r:id="rId30"/>
      <p:bold r:id="rId31"/>
    </p:embeddedFont>
    <p:embeddedFont>
      <p:font typeface="B Mitra" panose="00000400000000000000" pitchFamily="2" charset="-78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0C040"/>
    <a:srgbClr val="FF0101"/>
    <a:srgbClr val="97FB8F"/>
    <a:srgbClr val="C0C0C0"/>
    <a:srgbClr val="4040C0"/>
    <a:srgbClr val="C04040"/>
    <a:srgbClr val="01FF01"/>
    <a:srgbClr val="7FF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4" autoAdjust="0"/>
    <p:restoredTop sz="81310" autoAdjust="0"/>
  </p:normalViewPr>
  <p:slideViewPr>
    <p:cSldViewPr>
      <p:cViewPr varScale="1">
        <p:scale>
          <a:sx n="65" d="100"/>
          <a:sy n="65" d="100"/>
        </p:scale>
        <p:origin x="186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7816077-EBC2-4517-B65F-D7BD35D78EB3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9AE8E6F-BB74-4BCF-8E39-F2EB70E8CA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356EA209-D438-42A2-B8EC-772732E0F02A}" type="datetimeFigureOut">
              <a:rPr lang="fa-IR"/>
              <a:pPr>
                <a:defRPr/>
              </a:pPr>
              <a:t>13/02/1441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950FEDA7-67F9-4F6F-81CB-BF8F49260683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52C0AE3-37F0-4FCC-8730-CAC6B6371F73}" type="slidenum">
              <a:rPr lang="fa-IR" altLang="en-US" smtClean="0"/>
              <a:pPr/>
              <a:t>2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24114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68956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20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1367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0AB703D-1CC9-4AE0-98D6-C8170D92FD9B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D60F9D-C88D-42EA-9AF8-6E8CDF58AFBC}" type="slidenum">
              <a:rPr lang="fa-IR" altLang="en-US" smtClean="0"/>
              <a:pPr/>
              <a:t>4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50FEDA7-67F9-4F6F-81CB-BF8F49260683}" type="slidenum">
              <a:rPr lang="fa-IR" altLang="en-US" smtClean="0"/>
              <a:pPr>
                <a:defRPr/>
              </a:pPr>
              <a:t>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624626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C384C4A-2CEB-4960-AF1A-04B7228476FC}" type="slidenum">
              <a:rPr lang="fa-IR" altLang="en-US" smtClean="0"/>
              <a:pPr/>
              <a:t>7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869605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64273DC-71BE-4408-BABA-57E63123FFC9}" type="slidenum">
              <a:rPr lang="fa-IR" altLang="en-US" smtClean="0"/>
              <a:pPr/>
              <a:t>10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E5655A-D944-4577-9E0E-15FAC7DBFEAB}" type="slidenum">
              <a:rPr lang="fa-IR" altLang="en-US" smtClean="0"/>
              <a:pPr/>
              <a:t>14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98269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2A6174-D200-4A5D-BC08-DD0378343197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9FE7D-4581-443E-A529-EF5FAEEE7DE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7856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D636E-5D2F-45F6-BF7C-BF6FC833BA85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4A1CE-6F02-440B-948C-8F1DE8C2A1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91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A5664-FA63-46B4-8F65-9EA1FB9DE357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2942F-821E-494A-B8FA-7530C03A99B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3314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E5942-B79D-4138-8C8F-57A2152848C9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C57282-F367-403A-9309-8712BDD71E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8895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09827-BC85-45AD-B84C-91E7EF9D0FAB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665A7C-451E-47F2-B4BB-4ACAB7AE1F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689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DCBD41-88D3-4085-8A53-7109BA3AB957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D04DA-FA45-44AF-B21A-41213CDDA4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3518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F4AC6-F85F-4CB5-8353-6718DFB56BC2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56F07-C714-406E-9049-E02DE23AD1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984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B71854-C12E-4661-9267-4C2205913136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85343-3B77-4686-A4DA-0336DCD0A8D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596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8274C-624F-416C-887A-11BA231DD453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A3F8C-8569-4CF0-BFAB-CBA3F9F0A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459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468B80-F104-49EA-9AAE-AFF2AFE3DB14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01DC0-2C6A-416D-9D37-A72BCE9E14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066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F048D-55EA-4102-9EF6-550891DB9A86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07B506-DCAE-4F87-BDC6-802963271A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3650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0B56D-5ED5-42F3-AEC0-0C1BBD44E1D4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F5017-7D40-4992-A79E-B91E6A7A319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9086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68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1BA58-0916-4979-BBFB-4B4668A91E16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B2B43-2FBA-4F94-9E85-FED92FA6C1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719113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1BA58-0916-4979-BBFB-4B4668A91E16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B2B43-2FBA-4F94-9E85-FED92FA6C1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08280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54AD471-1AAB-4686-9996-1EC0D368925B}" type="datetimeFigureOut">
              <a:rPr lang="en-US"/>
              <a:pPr>
                <a:defRPr/>
              </a:pPr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764ACF0-5EF0-4300-A0EE-C47093D6F4A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66" r:id="rId1"/>
    <p:sldLayoutId id="2147484867" r:id="rId2"/>
    <p:sldLayoutId id="2147484868" r:id="rId3"/>
    <p:sldLayoutId id="2147484869" r:id="rId4"/>
    <p:sldLayoutId id="2147484870" r:id="rId5"/>
    <p:sldLayoutId id="2147484871" r:id="rId6"/>
    <p:sldLayoutId id="2147484877" r:id="rId7"/>
    <p:sldLayoutId id="2147484878" r:id="rId8"/>
    <p:sldLayoutId id="2147484880" r:id="rId9"/>
    <p:sldLayoutId id="2147484879" r:id="rId10"/>
    <p:sldLayoutId id="2147484872" r:id="rId11"/>
    <p:sldLayoutId id="2147484873" r:id="rId12"/>
    <p:sldLayoutId id="2147484874" r:id="rId13"/>
    <p:sldLayoutId id="2147484875" r:id="rId14"/>
    <p:sldLayoutId id="2147484876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9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5" Type="http://schemas.openxmlformats.org/officeDocument/2006/relationships/image" Target="../media/image158.pn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57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Relationship Id="rId9" Type="http://schemas.openxmlformats.org/officeDocument/2006/relationships/image" Target="../media/image6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462088"/>
            <a:ext cx="26384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CFB8F0-3A97-4441-B78C-7CA4470E3D17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2048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تبدیل فوریه</a:t>
            </a:r>
            <a:endParaRPr lang="en-US" altLang="en-US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62088"/>
            <a:ext cx="2652712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975" y="1462088"/>
            <a:ext cx="2651125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8" y="4189413"/>
            <a:ext cx="265271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189413"/>
            <a:ext cx="265271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4189413"/>
            <a:ext cx="265271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8" y="4189413"/>
            <a:ext cx="2652712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189413"/>
            <a:ext cx="265271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4189413"/>
            <a:ext cx="265271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88" y="1462088"/>
            <a:ext cx="2651125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1462088"/>
            <a:ext cx="2651125" cy="265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38" y="4389438"/>
            <a:ext cx="2992438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4406900"/>
            <a:ext cx="2960688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8" y="4410075"/>
            <a:ext cx="2943225" cy="238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تبدیل فوریه</a:t>
            </a:r>
            <a:endParaRPr lang="en-US" altLang="en-US" dirty="0" smtClean="0"/>
          </a:p>
        </p:txBody>
      </p:sp>
      <p:sp>
        <p:nvSpPr>
          <p:cNvPr id="2253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5F3D13-0380-4F5E-88C9-AF912621AAEE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4195763"/>
            <a:ext cx="2193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465263"/>
            <a:ext cx="2193925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1465263"/>
            <a:ext cx="2193925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038" y="4195763"/>
            <a:ext cx="2193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1465263"/>
            <a:ext cx="2193925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4195763"/>
            <a:ext cx="2193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1465263"/>
            <a:ext cx="2193925" cy="219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0" y="4195763"/>
            <a:ext cx="21939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فیلتر در حوزه فرکانس</a:t>
            </a:r>
            <a:endParaRPr lang="en-US" altLang="en-US" smtClean="0"/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4807B33-1288-4EE0-BF0B-F399C2571B1E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ابتدا تبدیل فوریه تصویر محاسبه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سپس تبدیل فوریه پردازش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سپس تبدیل معکوس فوریه محاسبه می‏شود</a:t>
            </a:r>
            <a:endParaRPr lang="en-US" altLang="en-US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pSp>
        <p:nvGrpSpPr>
          <p:cNvPr id="29" name="Group 28"/>
          <p:cNvGrpSpPr>
            <a:grpSpLocks/>
          </p:cNvGrpSpPr>
          <p:nvPr/>
        </p:nvGrpSpPr>
        <p:grpSpPr bwMode="auto">
          <a:xfrm>
            <a:off x="14288" y="4338638"/>
            <a:ext cx="9012237" cy="1035050"/>
            <a:chOff x="14158" y="4338365"/>
            <a:chExt cx="9012987" cy="1034851"/>
          </a:xfrm>
        </p:grpSpPr>
        <p:grpSp>
          <p:nvGrpSpPr>
            <p:cNvPr id="23558" name="Group 26"/>
            <p:cNvGrpSpPr>
              <a:grpSpLocks/>
            </p:cNvGrpSpPr>
            <p:nvPr/>
          </p:nvGrpSpPr>
          <p:grpSpPr bwMode="auto">
            <a:xfrm>
              <a:off x="14158" y="4338365"/>
              <a:ext cx="9012987" cy="1034851"/>
              <a:chOff x="14158" y="3777278"/>
              <a:chExt cx="9012987" cy="103485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1331893" y="3897905"/>
                <a:ext cx="1224064" cy="91422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32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MV Boli" panose="02000500030200090000" pitchFamily="2" charset="0"/>
                  </a:rPr>
                  <a:t>F</a:t>
                </a:r>
              </a:p>
            </p:txBody>
          </p:sp>
          <p:cxnSp>
            <p:nvCxnSpPr>
              <p:cNvPr id="6" name="Straight Arrow Connector 5"/>
              <p:cNvCxnSpPr>
                <a:endCxn id="5" idx="1"/>
              </p:cNvCxnSpPr>
              <p:nvPr/>
            </p:nvCxnSpPr>
            <p:spPr>
              <a:xfrm>
                <a:off x="168158" y="4355017"/>
                <a:ext cx="1163735" cy="0"/>
              </a:xfrm>
              <a:prstGeom prst="straightConnector1">
                <a:avLst/>
              </a:prstGeom>
              <a:ln w="38100">
                <a:solidFill>
                  <a:srgbClr val="40C04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Rectangle 6"/>
              <p:cNvSpPr/>
              <p:nvPr/>
            </p:nvSpPr>
            <p:spPr>
              <a:xfrm>
                <a:off x="6804460" y="3897905"/>
                <a:ext cx="1031961" cy="91422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800" b="1" dirty="0">
                    <a:latin typeface="Cambria Math" panose="02040503050406030204" pitchFamily="18" charset="0"/>
                    <a:ea typeface="Cambria Math" panose="02040503050406030204" pitchFamily="18" charset="0"/>
                    <a:cs typeface="MV Boli" panose="02000500030200090000" pitchFamily="2" charset="0"/>
                  </a:rPr>
                  <a:t>F</a:t>
                </a:r>
                <a:r>
                  <a:rPr lang="en-US" sz="2800" b="1" baseline="30000" dirty="0">
                    <a:latin typeface="Cambria Math" panose="02040503050406030204" pitchFamily="18" charset="0"/>
                    <a:ea typeface="Cambria Math" panose="02040503050406030204" pitchFamily="18" charset="0"/>
                    <a:cs typeface="MV Boli" panose="02000500030200090000" pitchFamily="2" charset="0"/>
                  </a:rPr>
                  <a:t>-1</a:t>
                </a:r>
                <a:endParaRPr lang="en-US" sz="2800" b="1" dirty="0">
                  <a:latin typeface="Cambria Math" panose="02040503050406030204" pitchFamily="18" charset="0"/>
                  <a:ea typeface="Cambria Math" panose="02040503050406030204" pitchFamily="18" charset="0"/>
                  <a:cs typeface="MV Boli" panose="02000500030200090000" pitchFamily="2" charset="0"/>
                </a:endParaRPr>
              </a:p>
            </p:txBody>
          </p:sp>
          <p:cxnSp>
            <p:nvCxnSpPr>
              <p:cNvPr id="8" name="Straight Arrow Connector 7"/>
              <p:cNvCxnSpPr>
                <a:stCxn id="5" idx="3"/>
                <a:endCxn id="10" idx="1"/>
              </p:cNvCxnSpPr>
              <p:nvPr/>
            </p:nvCxnSpPr>
            <p:spPr>
              <a:xfrm>
                <a:off x="2555957" y="4355017"/>
                <a:ext cx="1439983" cy="0"/>
              </a:xfrm>
              <a:prstGeom prst="straightConnector1">
                <a:avLst/>
              </a:prstGeom>
              <a:ln w="38100">
                <a:solidFill>
                  <a:srgbClr val="40C04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>
                <a:stCxn id="7" idx="3"/>
              </p:cNvCxnSpPr>
              <p:nvPr/>
            </p:nvCxnSpPr>
            <p:spPr>
              <a:xfrm>
                <a:off x="7836421" y="4355017"/>
                <a:ext cx="1120868" cy="0"/>
              </a:xfrm>
              <a:prstGeom prst="straightConnector1">
                <a:avLst/>
              </a:prstGeom>
              <a:ln w="38100">
                <a:solidFill>
                  <a:srgbClr val="40C04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3995939" y="3897905"/>
                <a:ext cx="1368539" cy="914224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700" b="1" dirty="0">
                  <a:cs typeface="B Nazanin" panose="00000400000000000000" pitchFamily="2" charset="-78"/>
                </a:endParaRPr>
              </a:p>
            </p:txBody>
          </p:sp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8" y="3777278"/>
                <a:ext cx="1146852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en-US">
                    <a:noFill/>
                  </a:rPr>
                  <a:t> </a:t>
                </a:r>
              </a:p>
            </p:txBody>
          </p:sp>
          <p:cxnSp>
            <p:nvCxnSpPr>
              <p:cNvPr id="16" name="Straight Arrow Connector 15"/>
              <p:cNvCxnSpPr>
                <a:stCxn id="10" idx="3"/>
                <a:endCxn id="7" idx="1"/>
              </p:cNvCxnSpPr>
              <p:nvPr/>
            </p:nvCxnSpPr>
            <p:spPr>
              <a:xfrm>
                <a:off x="5364478" y="4355017"/>
                <a:ext cx="1439982" cy="0"/>
              </a:xfrm>
              <a:prstGeom prst="straightConnector1">
                <a:avLst/>
              </a:prstGeom>
              <a:ln w="38100">
                <a:solidFill>
                  <a:srgbClr val="40C04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313" y="3777278"/>
                <a:ext cx="118660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en-US">
                    <a:noFill/>
                  </a:rPr>
                  <a:t> </a:t>
                </a:r>
              </a:p>
            </p:txBody>
          </p:sp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4" y="3777278"/>
                <a:ext cx="118660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en-US">
                    <a:noFill/>
                  </a:rPr>
                  <a:t> </a:t>
                </a:r>
              </a:p>
            </p:txBody>
          </p:sp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211" y="3777278"/>
                <a:ext cx="1164934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pPr>
                  <a:defRPr/>
                </a:pPr>
                <a:r>
                  <a:rPr lang="en-US">
                    <a:noFill/>
                  </a:rPr>
                  <a:t> </a:t>
                </a:r>
              </a:p>
            </p:txBody>
          </p:sp>
        </p:grpSp>
        <p:sp>
          <p:nvSpPr>
            <p:cNvPr id="28" name="TextBox 27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079896" y="4700572"/>
              <a:ext cx="1224759" cy="430887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فیلتر در حوزه فرکانس</a:t>
            </a:r>
            <a:endParaRPr lang="en-US" altLang="en-US" dirty="0" smtClean="0"/>
          </a:p>
        </p:txBody>
      </p:sp>
      <p:sp>
        <p:nvSpPr>
          <p:cNvPr id="2457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208262-C5F2-49C4-B187-0F32104F2AD9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3"/>
          <a:stretch>
            <a:fillRect/>
          </a:stretch>
        </p:blipFill>
        <p:spPr bwMode="auto">
          <a:xfrm>
            <a:off x="22225" y="4164013"/>
            <a:ext cx="722312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1476375"/>
            <a:ext cx="3562350" cy="2687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602038" y="1557338"/>
            <a:ext cx="5354637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ساده‏ترین روش حذف یک فرکانس است که فیلتر ناچ نامیده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اگر فرکانس </a:t>
            </a:r>
            <a:r>
              <a:rPr lang="en-US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(0,0)</a:t>
            </a:r>
            <a:r>
              <a:rPr lang="fa-IR" altLang="en-US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حذف شود؟</a:t>
            </a:r>
            <a:endParaRPr lang="en-US" altLang="en-US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43D011-9F70-4238-AF89-7563FAF003BA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" b="19009"/>
          <a:stretch>
            <a:fillRect/>
          </a:stretch>
        </p:blipFill>
        <p:spPr bwMode="auto">
          <a:xfrm>
            <a:off x="1588" y="1427163"/>
            <a:ext cx="9144000" cy="554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فیلتر در حوزه فرکانس</a:t>
            </a:r>
            <a:endParaRPr lang="en-US" alt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3059113" y="1427163"/>
            <a:ext cx="2952750" cy="256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900" y="4005263"/>
            <a:ext cx="2951163" cy="300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59113" y="4005263"/>
            <a:ext cx="3032125" cy="300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091238" y="1427163"/>
            <a:ext cx="2952750" cy="256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30913" y="4005263"/>
            <a:ext cx="3011487" cy="3000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کاهش </a:t>
            </a:r>
            <a:r>
              <a:rPr lang="fa-IR" dirty="0" err="1" smtClean="0"/>
              <a:t>نویز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340768"/>
            <a:ext cx="9144000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جمع‏شونده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: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دستگاه‏های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تصویربرداری مختلف دارای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مدل‏های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متفاوتی هستند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متداول‏ترین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،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گاوسی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1520" y="1986354"/>
                <a:ext cx="35584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86354"/>
                <a:ext cx="3558475" cy="369332"/>
              </a:xfrm>
              <a:prstGeom prst="rect">
                <a:avLst/>
              </a:prstGeom>
              <a:blipFill>
                <a:blip r:embed="rId2"/>
                <a:stretch>
                  <a:fillRect l="-1541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92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251520" y="188640"/>
            <a:ext cx="2438400" cy="2915072"/>
            <a:chOff x="395536" y="0"/>
            <a:chExt cx="2438400" cy="29150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476672"/>
              <a:ext cx="2438400" cy="2438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1122037" y="0"/>
                  <a:ext cx="9853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037" y="0"/>
                  <a:ext cx="98539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469" b="-27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3059832" y="188640"/>
            <a:ext cx="2438400" cy="2915072"/>
            <a:chOff x="3203848" y="238336"/>
            <a:chExt cx="2438400" cy="291507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715008"/>
              <a:ext cx="2438400" cy="2438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3801820" y="238336"/>
                  <a:ext cx="124245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1820" y="238336"/>
                  <a:ext cx="1242456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/>
          <p:cNvGrpSpPr/>
          <p:nvPr/>
        </p:nvGrpSpPr>
        <p:grpSpPr>
          <a:xfrm>
            <a:off x="251520" y="3501008"/>
            <a:ext cx="2438400" cy="2915072"/>
            <a:chOff x="395536" y="0"/>
            <a:chExt cx="2438400" cy="2915072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476672"/>
              <a:ext cx="2438400" cy="2438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122037" y="0"/>
                  <a:ext cx="98539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037" y="0"/>
                  <a:ext cx="985398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259" b="-377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3059832" y="3501008"/>
            <a:ext cx="2438400" cy="2915072"/>
            <a:chOff x="3203848" y="238336"/>
            <a:chExt cx="2438400" cy="291507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715008"/>
              <a:ext cx="2438400" cy="2438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823942" y="238336"/>
                  <a:ext cx="11982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3942" y="238336"/>
                  <a:ext cx="1198212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251520" y="3501008"/>
            <a:ext cx="2438400" cy="2915072"/>
            <a:chOff x="395536" y="0"/>
            <a:chExt cx="2438400" cy="2915072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476672"/>
              <a:ext cx="2438400" cy="2438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1122037" y="0"/>
                  <a:ext cx="99661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037" y="0"/>
                  <a:ext cx="996618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6098" b="-278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/>
          <p:cNvGrpSpPr/>
          <p:nvPr/>
        </p:nvGrpSpPr>
        <p:grpSpPr>
          <a:xfrm>
            <a:off x="5940152" y="3501008"/>
            <a:ext cx="2438400" cy="2915072"/>
            <a:chOff x="3203848" y="238336"/>
            <a:chExt cx="2438400" cy="291507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715008"/>
              <a:ext cx="2438400" cy="24384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818780" y="238336"/>
                  <a:ext cx="12085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8780" y="238336"/>
                  <a:ext cx="1208536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971936"/>
            <a:ext cx="2438400" cy="2438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97768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2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 در حوزه فرکانس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40768"/>
            <a:ext cx="8975725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کاهش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گاوسی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تصویر در حوزه فرکانس توسط یک فیلتر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پائین‏گذر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قابل تحقق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sz="2000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فیلتر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پائین‏گذر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ایده‏آل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4457" y="2396825"/>
                <a:ext cx="3874587" cy="442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7" y="2396825"/>
                <a:ext cx="3874587" cy="4424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58926"/>
          <a:stretch/>
        </p:blipFill>
        <p:spPr>
          <a:xfrm>
            <a:off x="106207" y="3645024"/>
            <a:ext cx="3673705" cy="2295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0305" r="32322"/>
          <a:stretch/>
        </p:blipFill>
        <p:spPr>
          <a:xfrm>
            <a:off x="3779912" y="3655881"/>
            <a:ext cx="2448272" cy="2295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66874" r="118"/>
          <a:stretch/>
        </p:blipFill>
        <p:spPr>
          <a:xfrm>
            <a:off x="6156176" y="3645024"/>
            <a:ext cx="2952328" cy="2295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92772" y="6076751"/>
                <a:ext cx="5015732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type m:val="li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772" y="6076751"/>
                <a:ext cx="5015732" cy="4472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19359" y="5991497"/>
                <a:ext cx="3748655" cy="8238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)  &gt; 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359" y="5991497"/>
                <a:ext cx="3748655" cy="8238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06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88640"/>
            <a:ext cx="27432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88640"/>
            <a:ext cx="2748179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422104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72" y="3419792"/>
            <a:ext cx="27432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996" y="3419792"/>
            <a:ext cx="27432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56" y="3419792"/>
            <a:ext cx="27432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456" y="341979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37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 smtClean="0"/>
              <a:t>نویز</a:t>
            </a:r>
            <a:r>
              <a:rPr lang="fa-IR" dirty="0" smtClean="0"/>
              <a:t> متناوب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340768"/>
            <a:ext cx="914400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این نوع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نویز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وابستگی مکانی دارد و با یک الگوی خاص در تصویر تکرار می‏شود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85" y="1408173"/>
            <a:ext cx="26892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60" y="4159250"/>
            <a:ext cx="269875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547" y="1408173"/>
            <a:ext cx="2689225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546" y="4166391"/>
            <a:ext cx="2689225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85" y="4132323"/>
            <a:ext cx="2697163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349" y="1392299"/>
            <a:ext cx="2706688" cy="270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527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 dirty="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80" y="84201"/>
            <a:ext cx="2250260" cy="329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93" y="84201"/>
            <a:ext cx="2250260" cy="3291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93" y="3461720"/>
            <a:ext cx="2250259" cy="329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80" y="3461720"/>
            <a:ext cx="2250259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5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3046988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پردازش تصویر در</a:t>
            </a:r>
          </a:p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حوزه فرکانس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تبدیلات تصویر</a:t>
            </a:r>
            <a:endParaRPr lang="en-US" altLang="en-US" smtClean="0"/>
          </a:p>
        </p:txBody>
      </p:sp>
      <p:sp>
        <p:nvSpPr>
          <p:cNvPr id="1229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4B5045-EB3F-47CD-AE9D-1F396B1A6D61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85992"/>
            <a:ext cx="8975725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تبدیل تصویر به معنای انتقال تصویر از فضای اصلی به فضای نگاشت (مانند فرکانس)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هدف از تبدیل تصویر دستیابی به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مشخصه‏هایی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از تصویر است که در فضای نگاشت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مشخص‏تر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هستند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یک تبدیل باید دارای خصوصیات زیر باشد: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توانایی بازسازی و بازیابی سیگنال اولیه وجود داشته باشد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پایدار باشد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5363" y="5803900"/>
            <a:ext cx="1920875" cy="9144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a-IR" sz="2800" b="1" dirty="0">
                <a:cs typeface="B Nazanin" panose="00000400000000000000" pitchFamily="2" charset="-78"/>
              </a:rPr>
              <a:t>تبدیل</a:t>
            </a:r>
            <a:endParaRPr lang="en-US" sz="2800" b="1" dirty="0">
              <a:cs typeface="B Nazanin" panose="00000400000000000000" pitchFamily="2" charset="-78"/>
            </a:endParaRPr>
          </a:p>
        </p:txBody>
      </p:sp>
      <p:cxnSp>
        <p:nvCxnSpPr>
          <p:cNvPr id="8" name="Straight Arrow Connector 7"/>
          <p:cNvCxnSpPr>
            <a:endCxn id="5" idx="1"/>
          </p:cNvCxnSpPr>
          <p:nvPr/>
        </p:nvCxnSpPr>
        <p:spPr>
          <a:xfrm>
            <a:off x="250825" y="6261100"/>
            <a:ext cx="744538" cy="0"/>
          </a:xfrm>
          <a:prstGeom prst="straightConnector1">
            <a:avLst/>
          </a:prstGeom>
          <a:ln w="38100">
            <a:solidFill>
              <a:srgbClr val="40C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011863" y="5803900"/>
            <a:ext cx="1920875" cy="9144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a-IR" sz="2700" b="1" dirty="0">
                <a:cs typeface="B Nazanin" panose="00000400000000000000" pitchFamily="2" charset="-78"/>
              </a:rPr>
              <a:t>تبدیل معکوس</a:t>
            </a:r>
            <a:endParaRPr lang="en-US" sz="2700" b="1" dirty="0">
              <a:cs typeface="B Nazanin" panose="00000400000000000000" pitchFamily="2" charset="-78"/>
            </a:endParaRPr>
          </a:p>
        </p:txBody>
      </p:sp>
      <p:cxnSp>
        <p:nvCxnSpPr>
          <p:cNvPr id="18" name="Straight Arrow Connector 17"/>
          <p:cNvCxnSpPr>
            <a:stCxn id="5" idx="3"/>
            <a:endCxn id="17" idx="1"/>
          </p:cNvCxnSpPr>
          <p:nvPr/>
        </p:nvCxnSpPr>
        <p:spPr>
          <a:xfrm>
            <a:off x="2916238" y="6261100"/>
            <a:ext cx="3095625" cy="0"/>
          </a:xfrm>
          <a:prstGeom prst="straightConnector1">
            <a:avLst/>
          </a:prstGeom>
          <a:ln w="38100">
            <a:solidFill>
              <a:srgbClr val="40C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3"/>
          </p:cNvCxnSpPr>
          <p:nvPr/>
        </p:nvCxnSpPr>
        <p:spPr>
          <a:xfrm>
            <a:off x="7932738" y="6261100"/>
            <a:ext cx="742950" cy="0"/>
          </a:xfrm>
          <a:prstGeom prst="straightConnector1">
            <a:avLst/>
          </a:prstGeom>
          <a:ln w="38100">
            <a:solidFill>
              <a:srgbClr val="40C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492500" y="5803900"/>
            <a:ext cx="1919288" cy="9144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a-IR" sz="2700" b="1" dirty="0">
                <a:cs typeface="B Nazanin" panose="00000400000000000000" pitchFamily="2" charset="-78"/>
              </a:rPr>
              <a:t>پردازش</a:t>
            </a:r>
            <a:endParaRPr lang="en-US" sz="2700" b="1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تبدیل فوریه</a:t>
            </a:r>
            <a:endParaRPr lang="en-US" altLang="en-US" smtClean="0"/>
          </a:p>
        </p:txBody>
      </p:sp>
      <p:sp>
        <p:nvSpPr>
          <p:cNvPr id="1433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94A540-3D50-4FD5-8B65-30DC766E6FC7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130789" y="1378769"/>
            <a:ext cx="5919548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تبدیل فوریه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معروف‏ترین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کاربردی‏ترین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تبدیل تصویر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تبدیل فوریه یک سیگنال ورودی را به صورت </a:t>
            </a:r>
            <a:r>
              <a:rPr lang="fa-IR" altLang="en-US" dirty="0" err="1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مجموعی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از جملات سینوسی تجزیه می‏کند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" y="1418901"/>
            <a:ext cx="3091346" cy="54273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80" y="1436522"/>
            <a:ext cx="3115509" cy="3072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75856" y="4201728"/>
                <a:ext cx="4462888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𝑣𝑥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4201728"/>
                <a:ext cx="4462888" cy="1211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275856" y="5620203"/>
                <a:ext cx="4131387" cy="121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𝑣𝑥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5620203"/>
                <a:ext cx="4131387" cy="12119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B2B43-2FBA-4F94-9E85-FED92FA6C1BF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" y="188640"/>
            <a:ext cx="1552575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4905"/>
            <a:ext cx="3278463" cy="6850662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10745" y="56818"/>
            <a:ext cx="290641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مثال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عددی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48064" y="908720"/>
                <a:ext cx="3978461" cy="1082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𝑣𝑥</m:t>
                                  </m:r>
                                </m:num>
                                <m:den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908720"/>
                <a:ext cx="3978461" cy="10820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48064" y="2327195"/>
                <a:ext cx="3683188" cy="10820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𝑣𝑥</m:t>
                                  </m:r>
                                </m:num>
                                <m:den>
                                  <m: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2327195"/>
                <a:ext cx="3683188" cy="10820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9254" y="2006062"/>
                <a:ext cx="1275734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4" y="2006062"/>
                <a:ext cx="1275734" cy="1587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149768" y="3939365"/>
                <a:ext cx="1864933" cy="1649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768" y="3939365"/>
                <a:ext cx="1864933" cy="16498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782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0809C8-7784-4D78-9BDA-2DDF9D673021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18435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تبدیل فوریه گسسته </a:t>
            </a:r>
            <a:r>
              <a:rPr lang="en-US" altLang="en-US" smtClean="0"/>
              <a:t>2D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6786" y="4712330"/>
            <a:ext cx="7856574" cy="5218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3" name="TextBox 1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4949" y="5737583"/>
            <a:ext cx="7081234" cy="48635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4949" y="3010237"/>
                <a:ext cx="6600525" cy="12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𝑢𝑥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𝑣𝑦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49" y="3010237"/>
                <a:ext cx="6600525" cy="1259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4949" y="1542532"/>
                <a:ext cx="7238200" cy="12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𝑢𝑥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𝑣𝑦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949" y="1542532"/>
                <a:ext cx="7238200" cy="12596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B2B43-2FBA-4F94-9E85-FED92FA6C1BF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1920"/>
            <a:ext cx="9144000" cy="44518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52900" y="260648"/>
                <a:ext cx="7238200" cy="1259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8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𝑢𝑥</m:t>
                                          </m:r>
                                        </m:num>
                                        <m:den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type m:val="lin"/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𝑣𝑦</m:t>
                                          </m:r>
                                        </m:num>
                                        <m:den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den>
                                      </m:f>
                                    </m:e>
                                  </m:d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00" y="260648"/>
                <a:ext cx="7238200" cy="12596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012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mtClean="0"/>
              <a:t>تبدیل فوریه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47" y="1815602"/>
            <a:ext cx="1990725" cy="19907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50" y="1815602"/>
            <a:ext cx="1990725" cy="19907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149" y="4642059"/>
            <a:ext cx="1990725" cy="19907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46" y="4642058"/>
            <a:ext cx="19907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33322</TotalTime>
  <Words>299</Words>
  <Application>Microsoft Office PowerPoint</Application>
  <PresentationFormat>On-screen Show (4:3)</PresentationFormat>
  <Paragraphs>99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MV Boli</vt:lpstr>
      <vt:lpstr>B Lotus</vt:lpstr>
      <vt:lpstr>B Titr</vt:lpstr>
      <vt:lpstr>Cambria Math</vt:lpstr>
      <vt:lpstr>B Nazanin</vt:lpstr>
      <vt:lpstr>Arial</vt:lpstr>
      <vt:lpstr>B Mitra</vt:lpstr>
      <vt:lpstr>Calibri</vt:lpstr>
      <vt:lpstr>Custom Design</vt:lpstr>
      <vt:lpstr>PowerPoint Presentation</vt:lpstr>
      <vt:lpstr>PowerPoint Presentation</vt:lpstr>
      <vt:lpstr>PowerPoint Presentation</vt:lpstr>
      <vt:lpstr>تبدیلات تصویر</vt:lpstr>
      <vt:lpstr>تبدیل فوریه</vt:lpstr>
      <vt:lpstr>PowerPoint Presentation</vt:lpstr>
      <vt:lpstr>تبدیل فوریه گسسته 2D</vt:lpstr>
      <vt:lpstr>PowerPoint Presentation</vt:lpstr>
      <vt:lpstr>تبدیل فوریه</vt:lpstr>
      <vt:lpstr>تبدیل فوریه</vt:lpstr>
      <vt:lpstr>تبدیل فوریه</vt:lpstr>
      <vt:lpstr>فیلتر در حوزه فرکانس</vt:lpstr>
      <vt:lpstr>فیلتر در حوزه فرکانس</vt:lpstr>
      <vt:lpstr>فیلتر در حوزه فرکانس</vt:lpstr>
      <vt:lpstr>کاهش نویز</vt:lpstr>
      <vt:lpstr>PowerPoint Presentation</vt:lpstr>
      <vt:lpstr>فیلتر در حوزه فرکانس</vt:lpstr>
      <vt:lpstr>PowerPoint Presentation</vt:lpstr>
      <vt:lpstr>نویز متناوب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Mohammadi</cp:lastModifiedBy>
  <cp:revision>741</cp:revision>
  <dcterms:created xsi:type="dcterms:W3CDTF">2009-12-01T11:12:35Z</dcterms:created>
  <dcterms:modified xsi:type="dcterms:W3CDTF">2019-10-12T06:36:50Z</dcterms:modified>
</cp:coreProperties>
</file>